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63" r:id="rId2"/>
    <p:sldId id="273" r:id="rId3"/>
    <p:sldId id="258" r:id="rId4"/>
    <p:sldId id="257" r:id="rId5"/>
    <p:sldId id="259" r:id="rId6"/>
    <p:sldId id="261" r:id="rId7"/>
    <p:sldId id="262" r:id="rId8"/>
    <p:sldId id="269" r:id="rId9"/>
    <p:sldId id="268" r:id="rId10"/>
    <p:sldId id="267" r:id="rId11"/>
    <p:sldId id="270" r:id="rId12"/>
    <p:sldId id="271" r:id="rId13"/>
    <p:sldId id="272" r:id="rId14"/>
    <p:sldId id="274" r:id="rId15"/>
    <p:sldId id="265" r:id="rId16"/>
    <p:sldId id="266" r:id="rId17"/>
    <p:sldId id="277" r:id="rId18"/>
    <p:sldId id="278" r:id="rId19"/>
    <p:sldId id="279" r:id="rId20"/>
    <p:sldId id="280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g4om.com/l4ong/usermanual/Log4OMNG_ENU.pdf" TargetMode="External"/><Relationship Id="rId2" Type="http://schemas.openxmlformats.org/officeDocument/2006/relationships/hyperlink" Target="https://www.log4om.com/l4ong/usermanual/Quick_Start_Guide_EN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channel/UC6Ppcj4Eb4-7QyavI-azOug/videos" TargetMode="External"/><Relationship Id="rId4" Type="http://schemas.openxmlformats.org/officeDocument/2006/relationships/hyperlink" Target="https://forum.log4om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xatlas.com/OmniRig/" TargetMode="External"/><Relationship Id="rId2" Type="http://schemas.openxmlformats.org/officeDocument/2006/relationships/hyperlink" Target="http://www.log4om.com/downloa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dxatlas.com/OmniRig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9375-4819-4673-89D8-9FE7113A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513" y="609600"/>
            <a:ext cx="10202974" cy="1356360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lectronic QSO Logging</a:t>
            </a:r>
            <a:br>
              <a:rPr lang="en-GB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25BED0-10A7-4A8E-AEBE-67161265FE77}"/>
              </a:ext>
            </a:extLst>
          </p:cNvPr>
          <p:cNvSpPr txBox="1"/>
          <p:nvPr/>
        </p:nvSpPr>
        <p:spPr>
          <a:xfrm>
            <a:off x="411892" y="1965960"/>
            <a:ext cx="1154121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100" strike="sng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GB" sz="2100" strike="sngStrike" dirty="0">
                <a:latin typeface="Arial" panose="020B0604020202020204" pitchFamily="34" charset="0"/>
                <a:cs typeface="Arial" panose="020B0604020202020204" pitchFamily="34" charset="0"/>
              </a:rPr>
              <a:t>1 - </a:t>
            </a:r>
            <a:r>
              <a:rPr lang="en-GB" sz="2100" strike="sng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QRZ.com Introduction </a:t>
            </a:r>
            <a:r>
              <a:rPr lang="en-GB" sz="2100" strike="sngStrike" dirty="0">
                <a:latin typeface="Arial" panose="020B0604020202020204" pitchFamily="34" charset="0"/>
                <a:cs typeface="Arial" panose="020B0604020202020204" pitchFamily="34" charset="0"/>
              </a:rPr>
              <a:t>– 18</a:t>
            </a:r>
            <a:r>
              <a:rPr lang="en-GB" sz="2100" strike="sngStrike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100" strike="sngStrike" dirty="0">
                <a:latin typeface="Arial" panose="020B0604020202020204" pitchFamily="34" charset="0"/>
                <a:cs typeface="Arial" panose="020B0604020202020204" pitchFamily="34" charset="0"/>
              </a:rPr>
              <a:t> March 2022</a:t>
            </a:r>
          </a:p>
          <a:p>
            <a:pPr algn="l"/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Part 2 - Log4OM logging program introduction - </a:t>
            </a:r>
            <a:r>
              <a:rPr lang="en-GB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1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April 2022</a:t>
            </a:r>
          </a:p>
          <a:p>
            <a:pPr algn="l"/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            Log4OM to QRZ.com QSO Integration</a:t>
            </a:r>
          </a:p>
          <a:p>
            <a:pPr algn="l"/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Part 3 - TARS Robot and how to submit logs for TARS Contest – </a:t>
            </a:r>
            <a:r>
              <a:rPr lang="en-GB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GB" sz="21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April 2022</a:t>
            </a:r>
          </a:p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Part 4 - Minos Contest logging program introduction for RSGB VHF &amp; UHF Contests -TBD</a:t>
            </a:r>
          </a:p>
          <a:p>
            <a:pPr algn="l"/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Part 5 - N1MM contest logging program introduction – TBD</a:t>
            </a:r>
          </a:p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Part 6 - Contest logging hands on practical demonstration - TBD</a:t>
            </a:r>
          </a:p>
          <a:p>
            <a:pPr algn="l"/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45406C-FDC0-41B5-A266-07558C3EF22B}"/>
              </a:ext>
            </a:extLst>
          </p:cNvPr>
          <p:cNvSpPr txBox="1"/>
          <p:nvPr/>
        </p:nvSpPr>
        <p:spPr>
          <a:xfrm>
            <a:off x="8992925" y="6178163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John Bogdaniec 2E0SPS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79330-FC07-4810-B537-549981ACF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26" y="4642229"/>
            <a:ext cx="1905266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1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38728-152E-4124-AE3E-E32690FA4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44556"/>
            <a:ext cx="9875520" cy="83488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2 - Log4OM Recap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8E15FA-557B-4B1E-AB39-88DE7A476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113183"/>
            <a:ext cx="9872663" cy="5400261"/>
          </a:xfrm>
        </p:spPr>
        <p:txBody>
          <a:bodyPr>
            <a:noAutofit/>
          </a:bodyPr>
          <a:lstStyle/>
          <a:p>
            <a:r>
              <a:rPr lang="en-GB" sz="2000" strike="sng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Log4OM Installation</a:t>
            </a:r>
          </a:p>
          <a:p>
            <a:r>
              <a:rPr lang="en-GB" sz="2000" strike="sng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Basic Set-Up</a:t>
            </a:r>
          </a:p>
          <a:p>
            <a:r>
              <a:rPr lang="en-GB" sz="2000" strike="sng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the Database</a:t>
            </a:r>
          </a:p>
          <a:p>
            <a:r>
              <a:rPr lang="en-GB" sz="2000" strike="sng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ADIF File Import</a:t>
            </a:r>
          </a:p>
          <a:p>
            <a:r>
              <a:rPr lang="en-GB" sz="2000" strike="sng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Assigning Correct COM Port</a:t>
            </a:r>
          </a:p>
          <a:p>
            <a:r>
              <a:rPr lang="en-GB" sz="2000" strike="sng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Omni-Rig Installation and Setup</a:t>
            </a:r>
          </a:p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 CAT</a:t>
            </a:r>
          </a:p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up automatic station look-up/map position</a:t>
            </a:r>
          </a:p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Log4OM to QRZ.com QSO Integration</a:t>
            </a:r>
          </a:p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ADIF File Import</a:t>
            </a:r>
          </a:p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ADIF File Export</a:t>
            </a:r>
          </a:p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and what's not covered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2636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2BBAA-D81E-4608-99E8-D2A817B7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06" y="729049"/>
            <a:ext cx="9875520" cy="881449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2 - Connecting CAT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26F2DF-DB20-4B63-99BC-E0D982AEA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90" y="2491947"/>
            <a:ext cx="7835878" cy="4038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59B1E7-1254-4C58-8EC6-70220CC07800}"/>
              </a:ext>
            </a:extLst>
          </p:cNvPr>
          <p:cNvSpPr txBox="1"/>
          <p:nvPr/>
        </p:nvSpPr>
        <p:spPr>
          <a:xfrm>
            <a:off x="320369" y="1610498"/>
            <a:ext cx="718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the CAT Interface, click on 'Settings/Program configuration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5ABD72-78E8-4A8E-9344-B374AFC6EFC2}"/>
              </a:ext>
            </a:extLst>
          </p:cNvPr>
          <p:cNvSpPr txBox="1"/>
          <p:nvPr/>
        </p:nvSpPr>
        <p:spPr>
          <a:xfrm>
            <a:off x="7970762" y="2638857"/>
            <a:ext cx="41311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1 - Select “CAT interface” from left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   hand menu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2 - Select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Omnirig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from drop down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   and tick “CAT auto-start” check box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3 – Click “Save and Apply” to save settings </a:t>
            </a:r>
          </a:p>
        </p:txBody>
      </p:sp>
    </p:spTree>
    <p:extLst>
      <p:ext uri="{BB962C8B-B14F-4D97-AF65-F5344CB8AC3E}">
        <p14:creationId xmlns:p14="http://schemas.microsoft.com/office/powerpoint/2010/main" val="2411747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CF8B-7B5C-45C5-8347-912680C3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14" y="317157"/>
            <a:ext cx="10923373" cy="102149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  <a:b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station lookup/map position</a:t>
            </a:r>
            <a:endParaRPr lang="en-GB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BA2ABA-4B71-4234-ADE0-BF29219CE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344" y="2331308"/>
            <a:ext cx="7974212" cy="401594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DA89C1-2738-47A0-A008-5BA7CFAC9773}"/>
              </a:ext>
            </a:extLst>
          </p:cNvPr>
          <p:cNvSpPr txBox="1"/>
          <p:nvPr/>
        </p:nvSpPr>
        <p:spPr>
          <a:xfrm>
            <a:off x="634313" y="1646198"/>
            <a:ext cx="741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the “Station Lookup” click on 'Settings/Program configuration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7060C0-77F5-4155-BD19-740113B0450C}"/>
              </a:ext>
            </a:extLst>
          </p:cNvPr>
          <p:cNvSpPr txBox="1"/>
          <p:nvPr/>
        </p:nvSpPr>
        <p:spPr>
          <a:xfrm>
            <a:off x="7970762" y="2638857"/>
            <a:ext cx="41311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1 - Select “Info Providers” from left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   hand menu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2 - Select QRZ.com as Primary Source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3 - Enter your callsign and QRZ password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4 - Click “Save and Apply” to save settings </a:t>
            </a:r>
          </a:p>
        </p:txBody>
      </p:sp>
    </p:spTree>
    <p:extLst>
      <p:ext uri="{BB962C8B-B14F-4D97-AF65-F5344CB8AC3E}">
        <p14:creationId xmlns:p14="http://schemas.microsoft.com/office/powerpoint/2010/main" val="3017654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7732D-7938-4A12-8246-CD3E6DC77F63}"/>
              </a:ext>
            </a:extLst>
          </p:cNvPr>
          <p:cNvSpPr txBox="1">
            <a:spLocks/>
          </p:cNvSpPr>
          <p:nvPr/>
        </p:nvSpPr>
        <p:spPr>
          <a:xfrm>
            <a:off x="634314" y="317157"/>
            <a:ext cx="10923373" cy="102149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  <a:b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station lookup/map position </a:t>
            </a:r>
            <a:r>
              <a:rPr lang="en-GB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GB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7B457-4D64-4A5E-A583-600BF6F32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208" y="1217325"/>
            <a:ext cx="8660657" cy="543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9B8D9-D153-459F-A4A4-A7A82346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Log4OM QSO integration to QRZ.com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67714D-1E23-495F-93D0-3787A39CD6F2}"/>
              </a:ext>
            </a:extLst>
          </p:cNvPr>
          <p:cNvSpPr txBox="1"/>
          <p:nvPr/>
        </p:nvSpPr>
        <p:spPr>
          <a:xfrm>
            <a:off x="1143000" y="1907060"/>
            <a:ext cx="751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the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Services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on 'Settings/Program configuration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90BB99-E31D-4C93-934D-3662BB347696}"/>
              </a:ext>
            </a:extLst>
          </p:cNvPr>
          <p:cNvSpPr txBox="1"/>
          <p:nvPr/>
        </p:nvSpPr>
        <p:spPr>
          <a:xfrm>
            <a:off x="7344408" y="2485121"/>
            <a:ext cx="4748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1 - Select “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Services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” from left hand menu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2 - Select QRZ.com as external services provider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3 - Enter your API KEY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4 - Check Automatic upload on new QSO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5 - Click “Save and Apply” to save settings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627D115-3F40-474F-9CDD-FB2142D67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133" y="2478236"/>
            <a:ext cx="7206129" cy="40386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B69741-2D92-4D7C-A8FE-567AC3F507C4}"/>
              </a:ext>
            </a:extLst>
          </p:cNvPr>
          <p:cNvSpPr/>
          <p:nvPr/>
        </p:nvSpPr>
        <p:spPr>
          <a:xfrm>
            <a:off x="2998735" y="5314425"/>
            <a:ext cx="7736619" cy="618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– Only Available if Using Paid QRZ.com</a:t>
            </a:r>
          </a:p>
        </p:txBody>
      </p:sp>
    </p:spTree>
    <p:extLst>
      <p:ext uri="{BB962C8B-B14F-4D97-AF65-F5344CB8AC3E}">
        <p14:creationId xmlns:p14="http://schemas.microsoft.com/office/powerpoint/2010/main" val="1741795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52232-77DF-4223-991F-CD010784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0" y="250999"/>
            <a:ext cx="7112549" cy="716692"/>
          </a:xfrm>
        </p:spPr>
        <p:txBody>
          <a:bodyPr>
            <a:normAutofit/>
          </a:bodyPr>
          <a:lstStyle/>
          <a:p>
            <a:r>
              <a:rPr lang="en-GB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 – ADIF File Import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C345A-2F87-4595-B268-5D11767E917D}"/>
              </a:ext>
            </a:extLst>
          </p:cNvPr>
          <p:cNvSpPr txBox="1"/>
          <p:nvPr/>
        </p:nvSpPr>
        <p:spPr>
          <a:xfrm>
            <a:off x="617270" y="1013552"/>
            <a:ext cx="92256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1 - On main program screen Click “File/Import ADIF” to open window below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2 - Click “Load Button” and navigate to select ADIF File and click “Open”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3 - Select “Apply Quality Check Corrections” from drop down (corrects any DXCC errors)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4 - Click “Import Button” and wait until import is completed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5 - “Save Log” button will save copy of log file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A4AA437-4961-410B-88C9-ABA8D9199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70" y="2653574"/>
            <a:ext cx="7516274" cy="395342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32A2B4-DE4C-411E-9051-5016DE420C13}"/>
              </a:ext>
            </a:extLst>
          </p:cNvPr>
          <p:cNvSpPr txBox="1"/>
          <p:nvPr/>
        </p:nvSpPr>
        <p:spPr>
          <a:xfrm>
            <a:off x="8133544" y="2631913"/>
            <a:ext cx="3911648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</a:p>
          <a:p>
            <a:b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Checking box “Drop Current Database and Load ADIF” 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GB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existing data by incoming ADIF File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Leaving the “Drop Current Database and Load ADIF” </a:t>
            </a:r>
          </a:p>
          <a:p>
            <a:r>
              <a:rPr lang="en-GB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unchecked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will merge imported data with existing data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“Duplicates threshold' allows the user to set a margin for </a:t>
            </a:r>
          </a:p>
          <a:p>
            <a:r>
              <a:rPr lang="en-GB" sz="1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 the QSO start times +/- </a:t>
            </a:r>
            <a:r>
              <a:rPr lang="en-GB" sz="1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GB" sz="1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seconds up to 60 seconds</a:t>
            </a:r>
          </a:p>
          <a:p>
            <a:r>
              <a:rPr lang="en-GB" sz="1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avoid causing duplicates due to timing errors. This is a function </a:t>
            </a:r>
          </a:p>
          <a:p>
            <a:r>
              <a:rPr lang="en-GB" sz="1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used when importing QSO from other sources that do not have</a:t>
            </a:r>
          </a:p>
          <a:p>
            <a:r>
              <a:rPr lang="en-GB" sz="1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time resolution to seconds (e.g. QRZ.COM exports) and it is </a:t>
            </a:r>
          </a:p>
          <a:p>
            <a:r>
              <a:rPr lang="en-GB" sz="1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to merge the QRZ log with the Log4OM logbook</a:t>
            </a:r>
          </a:p>
          <a:p>
            <a:endParaRPr lang="en-GB" sz="1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91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7FE16-6331-4AB2-A839-D346C4D7C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 – ADIF File Import 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073F2-69B9-4943-AB5F-070EC10F245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3000" y="2057400"/>
            <a:ext cx="9875520" cy="4784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pPr marL="45720" indent="0">
              <a:buNone/>
            </a:pPr>
            <a:r>
              <a:rPr lang="en-GB" sz="1600" i="0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Illegal Suffixes: </a:t>
            </a:r>
            <a:b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Strange suffixes </a:t>
            </a:r>
            <a:r>
              <a:rPr lang="en-GB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cause some errors during import and cause an incorrect DXCC number and country name to be applied</a:t>
            </a:r>
          </a:p>
          <a:p>
            <a:pPr marL="45720" indent="0">
              <a:buNone/>
            </a:pPr>
            <a:r>
              <a:rPr lang="en-GB" sz="1600" i="0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 </a:t>
            </a:r>
            <a:br>
              <a:rPr lang="en-GB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station incorrectly using /LH as a suffix intending to signify a 'Light House' will be interpreted as a Norwegian station and recorded as such! </a:t>
            </a:r>
            <a:br>
              <a:rPr lang="en-GB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station incorrectly using /PM as a suffix intending to signify 'Pedestrian Mobile' will be interpreted as an Indonesian station and recorded as such</a:t>
            </a:r>
            <a:br>
              <a:rPr lang="en-GB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/MM (Maritime Mobile) and /AM (Aeronautical Mobile) will be saved without a country name or DXCC due to the locations being outside any entity. </a:t>
            </a:r>
            <a:br>
              <a:rPr lang="en-GB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 (Portable), /A (Alternative location in some countries), /QRP, /QRPP and /M (Mobile) will have no impact on the import and the country will be identified by the normal call sign prefix. </a:t>
            </a:r>
            <a:br>
              <a:rPr lang="en-GB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checking also includes checking the valid dates of special calls and </a:t>
            </a:r>
            <a:r>
              <a:rPr lang="en-GB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DXPeditions</a:t>
            </a:r>
            <a:r>
              <a:rPr lang="en-GB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ensure further accuracy. </a:t>
            </a:r>
          </a:p>
          <a:p>
            <a:endParaRPr lang="en-GB" sz="1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77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A87EE2-0BB8-4C08-8C7E-9C35E6335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48" y="2123729"/>
            <a:ext cx="5663316" cy="4124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919C28-98C6-4E73-86B8-FBF0F5A2D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629" y="2329732"/>
            <a:ext cx="5651361" cy="39186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FEBD0A7-32AD-4B72-9EE2-F001B1147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629" y="640656"/>
            <a:ext cx="6339999" cy="527050"/>
          </a:xfrm>
        </p:spPr>
        <p:txBody>
          <a:bodyPr>
            <a:normAutofit fontScale="90000"/>
          </a:bodyPr>
          <a:lstStyle/>
          <a:p>
            <a:r>
              <a:rPr lang="en-GB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 – ADIF File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52F7D2-F1C7-499C-86DC-9E5BD4B157EE}"/>
              </a:ext>
            </a:extLst>
          </p:cNvPr>
          <p:cNvSpPr txBox="1"/>
          <p:nvPr/>
        </p:nvSpPr>
        <p:spPr>
          <a:xfrm>
            <a:off x="2142490" y="1662064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Export - Stage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55E4E-C1A3-4C18-AC73-66E29CB87A9D}"/>
              </a:ext>
            </a:extLst>
          </p:cNvPr>
          <p:cNvSpPr txBox="1"/>
          <p:nvPr/>
        </p:nvSpPr>
        <p:spPr>
          <a:xfrm>
            <a:off x="7887293" y="1662063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Export - Stage 2</a:t>
            </a:r>
          </a:p>
        </p:txBody>
      </p:sp>
    </p:spTree>
    <p:extLst>
      <p:ext uri="{BB962C8B-B14F-4D97-AF65-F5344CB8AC3E}">
        <p14:creationId xmlns:p14="http://schemas.microsoft.com/office/powerpoint/2010/main" val="8339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A2D32F-1DAF-4B72-8B71-FA58B344F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27" y="2401295"/>
            <a:ext cx="5802973" cy="3959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31F40E-BF2E-421D-8E9C-8E0E61F89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681" y="2401295"/>
            <a:ext cx="5596292" cy="395974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AC9D38B-A3DB-42A4-A961-90004B3E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968" y="596348"/>
            <a:ext cx="6911671" cy="890547"/>
          </a:xfrm>
        </p:spPr>
        <p:txBody>
          <a:bodyPr>
            <a:normAutofit/>
          </a:bodyPr>
          <a:lstStyle/>
          <a:p>
            <a:r>
              <a:rPr lang="en-GB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 – ADIF File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7225C-C6FD-4CA9-BEB9-4C506F96DE9F}"/>
              </a:ext>
            </a:extLst>
          </p:cNvPr>
          <p:cNvSpPr txBox="1"/>
          <p:nvPr/>
        </p:nvSpPr>
        <p:spPr>
          <a:xfrm>
            <a:off x="1990497" y="1782658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Export - Stage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AB730B-87A7-4998-AB19-4CB0456A8BFB}"/>
              </a:ext>
            </a:extLst>
          </p:cNvPr>
          <p:cNvSpPr txBox="1"/>
          <p:nvPr/>
        </p:nvSpPr>
        <p:spPr>
          <a:xfrm>
            <a:off x="8488623" y="1782659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Export - Stage 4</a:t>
            </a:r>
          </a:p>
        </p:txBody>
      </p:sp>
    </p:spTree>
    <p:extLst>
      <p:ext uri="{BB962C8B-B14F-4D97-AF65-F5344CB8AC3E}">
        <p14:creationId xmlns:p14="http://schemas.microsoft.com/office/powerpoint/2010/main" val="352221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9FAAA-1BAD-4700-8938-AA4B1EE5B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83" y="2157078"/>
            <a:ext cx="5770277" cy="41483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1002F7-4D0C-457D-8648-E473FCFAF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669" y="2157078"/>
            <a:ext cx="5555133" cy="414830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3CE0695-D41E-4E1B-98AC-68E73CC9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942" y="517161"/>
            <a:ext cx="6943636" cy="869670"/>
          </a:xfrm>
        </p:spPr>
        <p:txBody>
          <a:bodyPr>
            <a:normAutofit/>
          </a:bodyPr>
          <a:lstStyle/>
          <a:p>
            <a:r>
              <a:rPr lang="en-GB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 – ADIF File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A8644-763E-47C3-8F43-77CC74CC3C9B}"/>
              </a:ext>
            </a:extLst>
          </p:cNvPr>
          <p:cNvSpPr txBox="1"/>
          <p:nvPr/>
        </p:nvSpPr>
        <p:spPr>
          <a:xfrm>
            <a:off x="2077960" y="1695412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Export - Stage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EF237-F23D-4D39-A3CE-5F90A69B5AB9}"/>
              </a:ext>
            </a:extLst>
          </p:cNvPr>
          <p:cNvSpPr txBox="1"/>
          <p:nvPr/>
        </p:nvSpPr>
        <p:spPr>
          <a:xfrm>
            <a:off x="7791219" y="1695412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Export - Stage 3</a:t>
            </a:r>
          </a:p>
        </p:txBody>
      </p:sp>
    </p:spTree>
    <p:extLst>
      <p:ext uri="{BB962C8B-B14F-4D97-AF65-F5344CB8AC3E}">
        <p14:creationId xmlns:p14="http://schemas.microsoft.com/office/powerpoint/2010/main" val="411144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39AF6-15E1-4B51-9630-9C5A68996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054" y="494271"/>
            <a:ext cx="11079892" cy="313037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  <a:b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Log4OM Logging Program Introduction</a:t>
            </a:r>
            <a:b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b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Log4OM to QRZ.com QSO Integration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1200B-40BA-4EB8-84DE-FD1F905E3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98" y="4458463"/>
            <a:ext cx="1905266" cy="19052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DD3CB3-EABB-4BE2-8D8D-D79FB4CA2344}"/>
              </a:ext>
            </a:extLst>
          </p:cNvPr>
          <p:cNvSpPr txBox="1"/>
          <p:nvPr/>
        </p:nvSpPr>
        <p:spPr>
          <a:xfrm>
            <a:off x="8964783" y="612250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John Bogdaniec 2E0SPS</a:t>
            </a:r>
          </a:p>
        </p:txBody>
      </p:sp>
    </p:spTree>
    <p:extLst>
      <p:ext uri="{BB962C8B-B14F-4D97-AF65-F5344CB8AC3E}">
        <p14:creationId xmlns:p14="http://schemas.microsoft.com/office/powerpoint/2010/main" val="1838106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5C6D6E-AD69-4A87-B738-5F38ABF3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062" y="307451"/>
            <a:ext cx="6768548" cy="838200"/>
          </a:xfrm>
        </p:spPr>
        <p:txBody>
          <a:bodyPr>
            <a:normAutofit/>
          </a:bodyPr>
          <a:lstStyle/>
          <a:p>
            <a:r>
              <a:rPr lang="en-GB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 – ADIF File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01BD29-4455-40DF-92AB-05F623194C70}"/>
              </a:ext>
            </a:extLst>
          </p:cNvPr>
          <p:cNvSpPr txBox="1"/>
          <p:nvPr/>
        </p:nvSpPr>
        <p:spPr>
          <a:xfrm>
            <a:off x="1305595" y="1266886"/>
            <a:ext cx="3605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First QSO in Date Range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59B566-AB0F-4B67-B021-7F2290C12869}"/>
              </a:ext>
            </a:extLst>
          </p:cNvPr>
          <p:cNvSpPr txBox="1"/>
          <p:nvPr/>
        </p:nvSpPr>
        <p:spPr>
          <a:xfrm>
            <a:off x="6948434" y="1277466"/>
            <a:ext cx="3589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Last QSO in Date Range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892C77-A592-42C5-ACE4-E34A9667F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28" y="1849788"/>
            <a:ext cx="5430008" cy="46679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B256AF-7F4B-4A04-9C04-6B267AEFC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336" y="1849788"/>
            <a:ext cx="5839640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62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3C9-8BFD-4564-8943-0902DF003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161535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and what's not covered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130EA6-47F1-4F7A-8CDD-757FE5C0F8E8}"/>
              </a:ext>
            </a:extLst>
          </p:cNvPr>
          <p:cNvSpPr txBox="1"/>
          <p:nvPr/>
        </p:nvSpPr>
        <p:spPr>
          <a:xfrm>
            <a:off x="1143000" y="1867685"/>
            <a:ext cx="741741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Log4OM Quick Start Guide -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Quick_Start_Guide_EN.pdf (log4om.com)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Log4OM User Guide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Log4OMNG_ENU.pdf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Log4OM Forum -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Log4OM - Index page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Log4OM YouTube Channel -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(81) Terry Genes – YouTube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What’s NOT covered in Log4OM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2B6D4C8-1D4C-4458-86CA-644304693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853803"/>
              </p:ext>
            </p:extLst>
          </p:nvPr>
        </p:nvGraphicFramePr>
        <p:xfrm>
          <a:off x="1143000" y="4086380"/>
          <a:ext cx="8128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16061149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43532201"/>
                    </a:ext>
                  </a:extLst>
                </a:gridCol>
              </a:tblGrid>
              <a:tr h="70904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Cluster settings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Telnet Cluster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Contest mode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Statistics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Awards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Solar data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Propagation</a:t>
                      </a:r>
                    </a:p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QSL manager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QSO Manager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Awards manager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Label definition and print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Control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 chat system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Rotator control</a:t>
                      </a:r>
                    </a:p>
                    <a:p>
                      <a:r>
                        <a:rPr lang="en-GB" dirty="0"/>
                        <a:t>L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484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75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EC47-EC5E-4377-BD30-35F39E693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805" y="609600"/>
            <a:ext cx="9875520" cy="71669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2 - Log4OM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001CB-90B6-4761-B29D-CB9330994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243" y="1423087"/>
            <a:ext cx="9872871" cy="4825313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Log4OM Installation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Basic Set-Up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the Database</a:t>
            </a:r>
          </a:p>
          <a:p>
            <a:r>
              <a:rPr lang="en-GB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Assigning Correct COM Port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OmniRig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Installation and Setup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 CAT</a:t>
            </a:r>
          </a:p>
          <a:p>
            <a:r>
              <a:rPr lang="en-GB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Setting up automatic station look-up/map position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Log4OM to QRZ.com QSO Integration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ADIF File Import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ADIF File Export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and what's not covered 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4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0A83C-37A2-44B7-99D0-CFD0F4806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092" y="601362"/>
            <a:ext cx="9875520" cy="135636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 – Log4OM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1808-6684-4C72-9955-4CB4C4DB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and install virtual COM drivers for your radio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for RIG Control 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and install Log4OM @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www.log4om.com/download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nzip (Unpack) the compressed download file to a convenient location</a:t>
            </a:r>
          </a:p>
          <a:p>
            <a:pPr lvl="1"/>
            <a:r>
              <a:rPr lang="en-GB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the installer exe file 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 licence agreement</a:t>
            </a:r>
          </a:p>
          <a:p>
            <a:pPr lvl="1"/>
            <a:r>
              <a:rPr lang="en-GB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Omni-Rig Installation</a:t>
            </a:r>
          </a:p>
          <a:p>
            <a:pPr lvl="1"/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 v1.2 Omni-Rig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DX Atlas: Amateur Radio software</a:t>
            </a:r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Create desktop shortcut</a:t>
            </a:r>
          </a:p>
        </p:txBody>
      </p:sp>
    </p:spTree>
    <p:extLst>
      <p:ext uri="{BB962C8B-B14F-4D97-AF65-F5344CB8AC3E}">
        <p14:creationId xmlns:p14="http://schemas.microsoft.com/office/powerpoint/2010/main" val="170461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1543E-FA51-4D1C-BA3D-B541BBF1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64" y="533044"/>
            <a:ext cx="9875520" cy="786714"/>
          </a:xfrm>
        </p:spPr>
        <p:txBody>
          <a:bodyPr>
            <a:normAutofit/>
          </a:bodyPr>
          <a:lstStyle/>
          <a:p>
            <a:r>
              <a:rPr lang="en-GB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2 - Initial Basic Set-Up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B6232-60E7-4659-8DB7-5C62DAB419AB}"/>
              </a:ext>
            </a:extLst>
          </p:cNvPr>
          <p:cNvSpPr txBox="1"/>
          <p:nvPr/>
        </p:nvSpPr>
        <p:spPr>
          <a:xfrm>
            <a:off x="532164" y="1356148"/>
            <a:ext cx="115082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1 - Double click on desktop shortcut. On initial start-up you will be presented with window below.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2 - All information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circled must be completed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enable Log4OM to select correct band-plans, maps, modes etc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3 - Click “Save and Apply” 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43A0DF6-000F-457D-AD54-6F2C05567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433" y="2315868"/>
            <a:ext cx="7815707" cy="4038600"/>
          </a:xfrm>
        </p:spPr>
      </p:pic>
    </p:spTree>
    <p:extLst>
      <p:ext uri="{BB962C8B-B14F-4D97-AF65-F5344CB8AC3E}">
        <p14:creationId xmlns:p14="http://schemas.microsoft.com/office/powerpoint/2010/main" val="264981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23478-E64C-4951-BF21-F7FB4F861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474" y="378941"/>
            <a:ext cx="9875520" cy="782595"/>
          </a:xfrm>
        </p:spPr>
        <p:txBody>
          <a:bodyPr/>
          <a:lstStyle/>
          <a:p>
            <a:r>
              <a:rPr lang="en-GB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 – Creating the Database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83357-0226-4140-9160-723D63E25D12}"/>
              </a:ext>
            </a:extLst>
          </p:cNvPr>
          <p:cNvSpPr txBox="1"/>
          <p:nvPr/>
        </p:nvSpPr>
        <p:spPr>
          <a:xfrm>
            <a:off x="421569" y="1087396"/>
            <a:ext cx="11918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1 - Having clicked “Save and Apply” to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Initial Set-Up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program will open new tab for creating new database below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2 - Click on ”New” circled  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56D890A-CE83-4A62-8935-A885839C5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569" y="2032687"/>
            <a:ext cx="7790304" cy="4038600"/>
          </a:xfrm>
        </p:spPr>
      </p:pic>
    </p:spTree>
    <p:extLst>
      <p:ext uri="{BB962C8B-B14F-4D97-AF65-F5344CB8AC3E}">
        <p14:creationId xmlns:p14="http://schemas.microsoft.com/office/powerpoint/2010/main" val="1088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7DFA-D39E-4946-A21F-CEAB428D4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44844"/>
            <a:ext cx="9875520" cy="659027"/>
          </a:xfrm>
        </p:spPr>
        <p:txBody>
          <a:bodyPr>
            <a:normAutofit fontScale="90000"/>
          </a:bodyPr>
          <a:lstStyle/>
          <a:p>
            <a:r>
              <a:rPr lang="en-GB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 – Creating the Database </a:t>
            </a:r>
            <a:r>
              <a:rPr lang="en-GB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GB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1D9C6D-45F3-4B89-816A-4FBDAE12B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452816"/>
            <a:ext cx="7237415" cy="4038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395513-047F-4870-9413-33ACDDBF7C57}"/>
              </a:ext>
            </a:extLst>
          </p:cNvPr>
          <p:cNvSpPr txBox="1"/>
          <p:nvPr/>
        </p:nvSpPr>
        <p:spPr>
          <a:xfrm>
            <a:off x="1143000" y="1170114"/>
            <a:ext cx="8015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 – Navigate to location for storage of data (location can be “Cloud Storage”)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– Enter a “File Name” e.g. TARS Demo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 – Click “Save” followed by “OK” them “Save and Apply”</a:t>
            </a:r>
          </a:p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QSO’s  can’t be recorded or uploaded until database has been created</a:t>
            </a:r>
          </a:p>
        </p:txBody>
      </p:sp>
    </p:spTree>
    <p:extLst>
      <p:ext uri="{BB962C8B-B14F-4D97-AF65-F5344CB8AC3E}">
        <p14:creationId xmlns:p14="http://schemas.microsoft.com/office/powerpoint/2010/main" val="255088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6C7F-C631-4BBC-8572-C7CB662F1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30" y="513649"/>
            <a:ext cx="11375022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  <a:b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Assigning Correct COM Port  for </a:t>
            </a:r>
            <a:r>
              <a:rPr lang="en-GB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OmniRig</a:t>
            </a:r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/CAT Control</a:t>
            </a:r>
            <a:endParaRPr lang="en-GB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BBA845-38B7-4889-82B6-EF3381859B80}"/>
              </a:ext>
            </a:extLst>
          </p:cNvPr>
          <p:cNvSpPr txBox="1"/>
          <p:nvPr/>
        </p:nvSpPr>
        <p:spPr>
          <a:xfrm>
            <a:off x="6621770" y="2919790"/>
            <a:ext cx="54215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Example for </a:t>
            </a:r>
            <a:r>
              <a:rPr lang="en-GB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Yaesu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 FTDX 101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Correct COM port selection for CAT communication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1 - Ensure you install driver before connecting USB cable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2 - COM Port number will vary on your computer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Check your Radio Documentation for Port Assignment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57D8198-8B3E-4FDF-8953-9F5ECA588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130" y="2176587"/>
            <a:ext cx="6257299" cy="373432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E991D4-AF28-4711-A9B6-27E1458B278A}"/>
              </a:ext>
            </a:extLst>
          </p:cNvPr>
          <p:cNvSpPr txBox="1"/>
          <p:nvPr/>
        </p:nvSpPr>
        <p:spPr>
          <a:xfrm>
            <a:off x="870711" y="6098416"/>
            <a:ext cx="10766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– DO NOT Connect your USB Cable from PC to Radio Until Drivers have Been Installed</a:t>
            </a:r>
          </a:p>
        </p:txBody>
      </p:sp>
    </p:spTree>
    <p:extLst>
      <p:ext uri="{BB962C8B-B14F-4D97-AF65-F5344CB8AC3E}">
        <p14:creationId xmlns:p14="http://schemas.microsoft.com/office/powerpoint/2010/main" val="159127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5D83-11FB-45AB-97AF-E8B0B871B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39" y="609600"/>
            <a:ext cx="10170381" cy="135636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2 -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OmniRig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Installation and Set-Up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522B0-B56A-47CD-8923-8439B4EBD3F4}"/>
              </a:ext>
            </a:extLst>
          </p:cNvPr>
          <p:cNvSpPr txBox="1"/>
          <p:nvPr/>
        </p:nvSpPr>
        <p:spPr>
          <a:xfrm>
            <a:off x="848139" y="1828800"/>
            <a:ext cx="10780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OmniRig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was not installed during Log4OM install, you can install @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DX Atlas: Amateur Radio software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Then re-start Log4OM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1C357-6853-4F49-B843-D5924D5D4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39" y="2966758"/>
            <a:ext cx="6110011" cy="34914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A010DE-6991-4FBA-AA66-4CAD6B360B42}"/>
              </a:ext>
            </a:extLst>
          </p:cNvPr>
          <p:cNvSpPr txBox="1"/>
          <p:nvPr/>
        </p:nvSpPr>
        <p:spPr>
          <a:xfrm>
            <a:off x="2248930" y="2597426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Devices Manager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8770BC-9AE8-45A2-AE83-C85CF013E456}"/>
              </a:ext>
            </a:extLst>
          </p:cNvPr>
          <p:cNvSpPr txBox="1"/>
          <p:nvPr/>
        </p:nvSpPr>
        <p:spPr>
          <a:xfrm>
            <a:off x="5776810" y="2597426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OmniRig</a:t>
            </a:r>
            <a:r>
              <a:rPr lang="en-GB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D7277-0F13-45A8-8F09-3E74A9B0A994}"/>
              </a:ext>
            </a:extLst>
          </p:cNvPr>
          <p:cNvSpPr txBox="1"/>
          <p:nvPr/>
        </p:nvSpPr>
        <p:spPr>
          <a:xfrm>
            <a:off x="6905645" y="3458385"/>
            <a:ext cx="51603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1 - Set correct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COM Port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OmniRig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Assigned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in Devices Manager (circled)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2 -  Select you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appropriate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Baud Rate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from drop down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3 - Click “OK” to save settings</a:t>
            </a:r>
          </a:p>
          <a:p>
            <a:r>
              <a:rPr lang="en-GB" dirty="0"/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8DD16-1257-4A78-8B12-1B867D007D0E}"/>
              </a:ext>
            </a:extLst>
          </p:cNvPr>
          <p:cNvSpPr txBox="1"/>
          <p:nvPr/>
        </p:nvSpPr>
        <p:spPr>
          <a:xfrm>
            <a:off x="8393010" y="3388300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OmniRig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Set-Up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738046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2294</TotalTime>
  <Words>1337</Words>
  <Application>Microsoft Office PowerPoint</Application>
  <PresentationFormat>Widescreen</PresentationFormat>
  <Paragraphs>163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Corbel</vt:lpstr>
      <vt:lpstr>Basis</vt:lpstr>
      <vt:lpstr>Introduction to Electronic QSO Logging Recap</vt:lpstr>
      <vt:lpstr>Part 2 Log4OM Logging Program Introduction  and   Log4OM to QRZ.com QSO Integration</vt:lpstr>
      <vt:lpstr>Part 2 - Log4OM</vt:lpstr>
      <vt:lpstr>Part 2 – Log4OM Installation</vt:lpstr>
      <vt:lpstr>Part 2 - Initial Basic Set-Up </vt:lpstr>
      <vt:lpstr>Part 2 – Creating the Database</vt:lpstr>
      <vt:lpstr>Part 2 – Creating the Database (cont)</vt:lpstr>
      <vt:lpstr>Part 2 Assigning Correct COM Port  for OmniRig/CAT Control</vt:lpstr>
      <vt:lpstr>Part 2 - OmniRig Installation and Set-Up </vt:lpstr>
      <vt:lpstr>Part 2 - Log4OM Recap</vt:lpstr>
      <vt:lpstr> Part 2 - Connecting CAT </vt:lpstr>
      <vt:lpstr>Part 2 Automatic station lookup/map position</vt:lpstr>
      <vt:lpstr>PowerPoint Presentation</vt:lpstr>
      <vt:lpstr>Log4OM QSO integration to QRZ.com</vt:lpstr>
      <vt:lpstr>Part 2 – ADIF File Import</vt:lpstr>
      <vt:lpstr>Part 2 – ADIF File Import (Cont)</vt:lpstr>
      <vt:lpstr>Part 2 – ADIF File Export</vt:lpstr>
      <vt:lpstr>Part 2 – ADIF File Export</vt:lpstr>
      <vt:lpstr>Part 2 – ADIF File Export</vt:lpstr>
      <vt:lpstr>Part 2 – ADIF File Export</vt:lpstr>
      <vt:lpstr>Resources and what's not covered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2 - LOG4OM LOGGING pROGRAM</dc:title>
  <dc:creator>John Bogdaniec</dc:creator>
  <cp:lastModifiedBy>John Bogdaniec</cp:lastModifiedBy>
  <cp:revision>32</cp:revision>
  <dcterms:created xsi:type="dcterms:W3CDTF">2022-03-01T10:53:09Z</dcterms:created>
  <dcterms:modified xsi:type="dcterms:W3CDTF">2022-04-04T06:49:57Z</dcterms:modified>
</cp:coreProperties>
</file>